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1EFA4-5BF7-41B2-BBE8-FC1450DD3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B06391-3C9A-4F6C-B8D3-D78165C25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779C4-C5F8-4859-980A-DF4A8C925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9D89-03C7-4CA3-AC0C-296C576E0CC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E211FD-5F3E-49B0-9625-13C55985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EABC92-042F-4296-A013-0164B8CA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FA38-50B0-4F50-9AB3-AD67E23E2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D9D1B-E616-46FF-86F2-282F0A392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D640BD-14E4-4106-B209-37EBAD82A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A0F28-3E9E-465F-B2F5-B0B04EB6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9D89-03C7-4CA3-AC0C-296C576E0CC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109E6-29A9-4590-B9A3-19FEF3FB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82D8DA-397C-43CD-BCF2-D6EDD592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FA38-50B0-4F50-9AB3-AD67E23E2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6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C6BE96-0D1F-48F0-AA3B-02045B913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9A16BF-C280-48C6-964E-6E65DB9FE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C6EFE4-284A-4D5B-8E7F-3E99377E1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9D89-03C7-4CA3-AC0C-296C576E0CC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019E4-DEF8-44A9-828F-EA0519A9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6B8A6D-0913-42D4-84CE-14EC7C69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FA38-50B0-4F50-9AB3-AD67E23E2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7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AF93B-4705-446C-BC49-1A9FF6D03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86BC10-9652-4F48-A6B1-83EAC4FA1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B9416-EDCF-46A8-8AA5-A7AD22D78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9D89-03C7-4CA3-AC0C-296C576E0CC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B2141E-B679-4768-BFC7-30E5BB014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2CC898-D1C1-4DAE-A022-5953217E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FA38-50B0-4F50-9AB3-AD67E23E2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1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84C1E-611F-4B13-B5E1-1C5C46AA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7C7448-F754-443B-AB28-779C2EAA9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15DE7-A449-4EC4-A73D-BD4F589B0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9D89-03C7-4CA3-AC0C-296C576E0CC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9CED6-5B84-4CBD-B169-4E06F9EA5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2CC43-2BEF-4450-9E34-771CD4A8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FA38-50B0-4F50-9AB3-AD67E23E2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65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7FC20-481F-4CC0-A4BC-4195AFBC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5E83D6-3CEF-4F6A-AC7D-4BF738BF2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89B6ED-9CCF-4EC9-9F0F-4BC75480D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33DC76-DEDA-4BF8-BF11-142A84F0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9D89-03C7-4CA3-AC0C-296C576E0CC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66F72E-EFE1-40E6-ABA1-491BB865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70E25C-2BAF-4C4E-8374-226E17D3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FA38-50B0-4F50-9AB3-AD67E23E2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94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BE720-7A2D-40BC-94DE-5C98661AF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F09884-940D-4916-8320-0112DFE8F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7180C2-92DA-44E9-980D-5F164F3A5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EE8D27-EE42-4F4B-A6BA-774560FC7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A5AE15-6366-41D3-819A-5AE3915A1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8B8216-F7AE-40B9-A14F-E687C47B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9D89-03C7-4CA3-AC0C-296C576E0CC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907D9D-F1BF-4CDC-AEA4-F558B67F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A95545-26BF-4270-AB34-401A25BE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FA38-50B0-4F50-9AB3-AD67E23E2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9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52340-9B71-4800-B38E-D3E24C10D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21DE31-C278-4F95-8A2C-2BCBD6511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9D89-03C7-4CA3-AC0C-296C576E0CC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E99088-B850-41C6-9385-911C484F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ECBEC1-ECAB-4D76-9FF2-72C8147E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FA38-50B0-4F50-9AB3-AD67E23E2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537C2C-3DB3-4364-A0DB-7D4270C4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9D89-03C7-4CA3-AC0C-296C576E0CC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8F5E31-F90D-41E7-8985-48C7EAF03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A122AD-DE99-4D63-8C13-31509013C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FA38-50B0-4F50-9AB3-AD67E23E2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33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59C28-E35A-427D-AF19-AAB5535A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6C3A4-4C72-4068-99E2-E87A2DF60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A78DFA-0660-4BC8-B79C-323ED3666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D29EAC-6F11-4CE0-B416-349A1D5C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9D89-03C7-4CA3-AC0C-296C576E0CC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61904C-30FB-4FFD-BC6F-7F2A85C2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E72717-EF6E-409D-9A97-18CEF997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FA38-50B0-4F50-9AB3-AD67E23E2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41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56D14-D13D-4FA1-AA97-BFFED1E9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E1CA52-DF6E-4529-9935-11B0187B3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EC554D-CED8-4EC3-B7DE-02C8D8EE1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E97924-9A24-45D4-B1D2-045CE390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9D89-03C7-4CA3-AC0C-296C576E0CC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153F8E-5050-4D8A-8C71-B3B6ED63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5BA03B-4BE5-4A20-9F68-1A3AB6A8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FA38-50B0-4F50-9AB3-AD67E23E2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9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2DD44-0C48-4EAB-A04C-AE95C78A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C15858-88A2-493B-9342-238705959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9FF16C-57EB-46B5-8EE3-1BA37774B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D9D89-03C7-4CA3-AC0C-296C576E0CC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D6A67B-9DDE-45CC-8839-C79D662CE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939D14-5B36-435E-AEFE-674013E6B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FA38-50B0-4F50-9AB3-AD67E23E2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5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3DD44-FB8A-4153-844B-97106BC746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i="0" u="none" strike="noStrike" baseline="0" dirty="0">
                <a:latin typeface="Times New Roman" panose="02020603050405020304" pitchFamily="18" charset="0"/>
              </a:rPr>
              <a:t>Пороки кисломолочных напитков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2041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EF0BF3-895F-47E5-B67A-D39363E02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34644"/>
            <a:ext cx="8572500" cy="1066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68D339-CD27-4C19-A13D-5E3DE07CA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1201444"/>
            <a:ext cx="85725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BD46F1-3CAD-4821-9939-4A391CC35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7" y="161925"/>
            <a:ext cx="8582025" cy="3267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43CF3F-A7C9-4E93-B927-5CBBAB2D7163}"/>
              </a:ext>
            </a:extLst>
          </p:cNvPr>
          <p:cNvSpPr txBox="1"/>
          <p:nvPr/>
        </p:nvSpPr>
        <p:spPr>
          <a:xfrm>
            <a:off x="150920" y="3429000"/>
            <a:ext cx="119049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Фальсификация жидких кисломолочных продуктов</a:t>
            </a:r>
          </a:p>
          <a:p>
            <a:pPr marR="200"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При товароведной экспертизе жидких кисломолочных продуктов устанавливается не только соответствие установленным требованиям продукции, но и выявляются различные виды фальсификации, поэтому знание способов и средств фальсификации и владение методами ее обнаружения является необходимо важными для специалистов-товароведов.</a:t>
            </a:r>
          </a:p>
          <a:p>
            <a:pPr marR="200" algn="just"/>
            <a:r>
              <a:rPr lang="ru-RU" sz="1800" b="1" i="1" u="none" strike="noStrike" baseline="0" dirty="0">
                <a:latin typeface="Times New Roman" panose="02020603050405020304" pitchFamily="18" charset="0"/>
              </a:rPr>
              <a:t>При фальсификации кисломолочных продуктов используются практически все ее виды: стоимостная, ассортиментная, качественная, количественная и информационная.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Способы и методы обнаружения этих видов фальсификации молока и молочных продуктов подробно изложены ниже.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26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DC7B30-876F-4547-930F-49B2E3D0C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194199"/>
            <a:ext cx="8734425" cy="2971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3F34F6-2BCB-4E0A-8D9C-E4BE1543D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909" y="3112731"/>
            <a:ext cx="8534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2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1B38AE-1016-4FBB-A72F-E0A853F9D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73207"/>
            <a:ext cx="85534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5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D537DE-6338-4D0A-876F-0857DC344A89}"/>
              </a:ext>
            </a:extLst>
          </p:cNvPr>
          <p:cNvSpPr txBox="1"/>
          <p:nvPr/>
        </p:nvSpPr>
        <p:spPr>
          <a:xfrm>
            <a:off x="161278" y="167559"/>
            <a:ext cx="1186944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Экспертиза качества жидких кисломолочных продуктов</a:t>
            </a:r>
            <a:endParaRPr lang="ru-RU" sz="1600" b="0" i="0" u="none" strike="noStrike" baseline="0" dirty="0">
              <a:latin typeface="Times New Roman" panose="02020603050405020304" pitchFamily="18" charset="0"/>
            </a:endParaRPr>
          </a:p>
          <a:p>
            <a:pPr marR="200"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Экспертиза потребительских свойств жидких кисломолочных продуктов определяет соответствие товарных качеств действующим стандартам на отдельные виды продукции. Методы товарной экспертизы позволяют оценить изменение качества, связанные с технологией производства, использованием сырья, упаковкой, условиями и сроками хранения, транспортированием и реализацией.</a:t>
            </a:r>
            <a:endParaRPr lang="ru-RU" sz="1600" b="0" i="0" u="none" strike="noStrike" baseline="0" dirty="0">
              <a:latin typeface="Times New Roman" panose="02020603050405020304" pitchFamily="18" charset="0"/>
            </a:endParaRPr>
          </a:p>
          <a:p>
            <a:pPr marR="200"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При экспертизе качества кисломолочных продуктов </a:t>
            </a:r>
            <a:r>
              <a:rPr lang="ru-RU" sz="1800" b="0" i="0" u="none" strike="noStrike" baseline="0">
                <a:latin typeface="Times New Roman" panose="02020603050405020304" pitchFamily="18" charset="0"/>
              </a:rPr>
              <a:t>используются органолептические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физико-химические и микробиологические методы.</a:t>
            </a:r>
            <a:endParaRPr lang="ru-RU" sz="1600" b="0" i="0" u="none" strike="noStrike" baseline="0" dirty="0">
              <a:latin typeface="Times New Roman" panose="02020603050405020304" pitchFamily="18" charset="0"/>
            </a:endParaRPr>
          </a:p>
          <a:p>
            <a:pPr marR="200"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Для контроля качества от каждой партии товара отбирается выборка в соответствии с требованиями ГОСТа «Отбор проб и подготовка их к анализу» для конкретного продукта. Затем составляется объединенная проба, которую исследуют. Определяют следующие показатели:</a:t>
            </a:r>
            <a:endParaRPr lang="ru-RU" sz="1600" b="0" i="0" u="none" strike="noStrike" baseline="0" dirty="0"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органолептические - внешний вид и консистенция, цвет, вкус и запах, внешний вид и маркировку потребительской упаковки;</a:t>
            </a:r>
          </a:p>
          <a:p>
            <a:pPr>
              <a:buChar char="-"/>
            </a:pPr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физико-химические - массовую долю жира, белка, кислотность, температуру;</a:t>
            </a:r>
          </a:p>
          <a:p>
            <a:pPr>
              <a:buChar char="-"/>
            </a:pPr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микробиологические - наличие бактерий группы кишечной палочки, патогенные микроорганизмы, в т.ч. сальмонеллы, золотистый стафилококк, дрожжи.</a:t>
            </a:r>
          </a:p>
          <a:p>
            <a:pPr marR="200"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При получении неудовлетворительных результатов хотя бы по одному показателю, проводят повторный анализ удвоенного объема выборки из той же партии товаров. Результаты повторных исследований являются окончательными и распространяются на всю партию.</a:t>
            </a:r>
          </a:p>
        </p:txBody>
      </p:sp>
    </p:spTree>
    <p:extLst>
      <p:ext uri="{BB962C8B-B14F-4D97-AF65-F5344CB8AC3E}">
        <p14:creationId xmlns:p14="http://schemas.microsoft.com/office/powerpoint/2010/main" val="980882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269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Пороки кисломолочных напитков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Пороки кисломолочных напитков</dc:title>
  <dc:creator>Sergei Shlykov</dc:creator>
  <cp:lastModifiedBy>Sergei Shlykov</cp:lastModifiedBy>
  <cp:revision>2</cp:revision>
  <dcterms:created xsi:type="dcterms:W3CDTF">2021-03-10T15:28:29Z</dcterms:created>
  <dcterms:modified xsi:type="dcterms:W3CDTF">2021-03-10T15:38:14Z</dcterms:modified>
</cp:coreProperties>
</file>